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0" r:id="rId2"/>
  </p:sldMasterIdLst>
  <p:notesMasterIdLst>
    <p:notesMasterId r:id="rId10"/>
  </p:notesMasterIdLst>
  <p:sldIdLst>
    <p:sldId id="256" r:id="rId3"/>
    <p:sldId id="257" r:id="rId4"/>
    <p:sldId id="258" r:id="rId5"/>
    <p:sldId id="260" r:id="rId6"/>
    <p:sldId id="259" r:id="rId7"/>
    <p:sldId id="261" r:id="rId8"/>
    <p:sldId id="262" r:id="rId9"/>
  </p:sldIdLst>
  <p:sldSz cx="9144000" cy="6858000" type="screen4x3"/>
  <p:notesSz cx="6858000" cy="9144000"/>
  <p:defaultTextStyle>
    <a:defPPr>
      <a:defRPr lang="hu-H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683" autoAdjust="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8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hu-HU"/>
          </a:p>
        </p:txBody>
      </p:sp>
      <p:sp>
        <p:nvSpPr>
          <p:cNvPr id="92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hu-HU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F9D37AA-29BD-42D1-8F10-884031BE1E68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318D35-FC3E-4145-A4E3-17D661314A21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93B4C4-96B4-4C29-87BC-55520D4ACF4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F6933D1-AA36-4B76-8AEC-E9C84A690888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1530D0-6AC0-4755-BD47-A6C15FB2B50D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8A1A24A-3A7E-4FE0-8E54-B43885BE2B2B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2B97246-BBAC-4BB9-AFC8-2B828BF770F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hu-HU" smtClean="0"/>
              <a:t>Alcím mintájának szerkesztése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9874FB-C283-423C-BE8E-5D7AD730F817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E4E2272-9520-4F23-A735-320F28DFF088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4AB941-A246-4D4E-9171-7BE15FA7C78C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35062D3-B923-4C5A-826C-EE0DA18884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7742F11-B549-4C87-AA76-53FA19978DEE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5125938-B029-44D4-BC1F-29360B08FB0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323850" y="981075"/>
            <a:ext cx="4208463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84713" y="981075"/>
            <a:ext cx="4208462" cy="5111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53D5B9C-C53A-47D9-9649-B74D0DCA15C2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DA6A12F-CAF2-44A6-8ECA-4DEF1A17F5F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883EA49-4B21-49B1-8C56-6C1CE9609196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8" name="Dia számának hely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8C4E4C4-EA98-448B-9E96-88F575C02FE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CE9B24C-C831-4681-9EF3-3AC8D2DB123D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D0E6E07-4BFC-4754-993C-03F5EA202263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64A362E-8199-4B7F-BA39-3AD553C8E29D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3" name="Dia számának helye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2DE3EC-3FB0-4CE0-81D0-E4EE7F2E895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99508E4-A439-46E8-A3B2-A0E97AA92C0B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7DA6E48-6B2E-4EA0-B713-45DDCFCA285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CA08B9D-4849-45F8-A790-2B551D23C45D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740759-9FB0-4527-8D60-2775805C7EE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F4707D-CB53-41DC-A088-61014AC25F1D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9BB7B32-0A50-4D68-AE32-BB0A81E14B7A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B797E13-684B-420A-A04D-A3FC1FF93B9E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4A068DE-7112-43A7-B68C-F6EB77E57294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üggőleges cím 1"/>
          <p:cNvSpPr>
            <a:spLocks noGrp="1"/>
          </p:cNvSpPr>
          <p:nvPr>
            <p:ph type="title" orient="vert"/>
          </p:nvPr>
        </p:nvSpPr>
        <p:spPr>
          <a:xfrm>
            <a:off x="6751638" y="188913"/>
            <a:ext cx="2141537" cy="5903912"/>
          </a:xfrm>
        </p:spPr>
        <p:txBody>
          <a:bodyPr vert="eaVert"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Függőleges szöveg helye 2"/>
          <p:cNvSpPr>
            <a:spLocks noGrp="1"/>
          </p:cNvSpPr>
          <p:nvPr>
            <p:ph type="body" orient="vert" idx="1"/>
          </p:nvPr>
        </p:nvSpPr>
        <p:spPr>
          <a:xfrm>
            <a:off x="323850" y="188913"/>
            <a:ext cx="6275388" cy="5903912"/>
          </a:xfrm>
        </p:spPr>
        <p:txBody>
          <a:bodyPr vert="eaVert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476C110-0098-4B57-AADF-F26B337ACADF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2887462-B315-4F98-98E1-7254D20454BE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Cím, szöveg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5365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323850" y="981075"/>
            <a:ext cx="4208463" cy="511175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84713" y="981075"/>
            <a:ext cx="4208462" cy="511175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>
          <a:xfrm>
            <a:off x="7812088" y="6381750"/>
            <a:ext cx="1331912" cy="287338"/>
          </a:xfrm>
        </p:spPr>
        <p:txBody>
          <a:bodyPr/>
          <a:lstStyle>
            <a:lvl1pPr>
              <a:defRPr/>
            </a:lvl1pPr>
          </a:lstStyle>
          <a:p>
            <a:fld id="{3383A5B5-5D7A-4395-9711-6C8641D444B5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>
          <a:xfrm>
            <a:off x="4427538" y="6381750"/>
            <a:ext cx="504825" cy="287338"/>
          </a:xfrm>
        </p:spPr>
        <p:txBody>
          <a:bodyPr/>
          <a:lstStyle>
            <a:lvl1pPr>
              <a:defRPr/>
            </a:lvl1pPr>
          </a:lstStyle>
          <a:p>
            <a:fld id="{80997B6D-8B66-4311-8CDE-36B4B8E09F6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Cím, szöveg és 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684213" y="188913"/>
            <a:ext cx="7772400" cy="536575"/>
          </a:xfrm>
        </p:spPr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sz="half" idx="1"/>
          </p:nvPr>
        </p:nvSpPr>
        <p:spPr>
          <a:xfrm>
            <a:off x="323850" y="981075"/>
            <a:ext cx="4208463" cy="5111750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quarter" idx="2"/>
          </p:nvPr>
        </p:nvSpPr>
        <p:spPr>
          <a:xfrm>
            <a:off x="4684713" y="981075"/>
            <a:ext cx="4208462" cy="24796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Tartalom helye 4"/>
          <p:cNvSpPr>
            <a:spLocks noGrp="1"/>
          </p:cNvSpPr>
          <p:nvPr>
            <p:ph sz="quarter" idx="3"/>
          </p:nvPr>
        </p:nvSpPr>
        <p:spPr>
          <a:xfrm>
            <a:off x="4684713" y="3613150"/>
            <a:ext cx="4208462" cy="2479675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Dátum helye 5"/>
          <p:cNvSpPr>
            <a:spLocks noGrp="1"/>
          </p:cNvSpPr>
          <p:nvPr>
            <p:ph type="dt" sz="half" idx="10"/>
          </p:nvPr>
        </p:nvSpPr>
        <p:spPr>
          <a:xfrm>
            <a:off x="7812088" y="6381750"/>
            <a:ext cx="1331912" cy="287338"/>
          </a:xfrm>
        </p:spPr>
        <p:txBody>
          <a:bodyPr/>
          <a:lstStyle>
            <a:lvl1pPr>
              <a:defRPr/>
            </a:lvl1pPr>
          </a:lstStyle>
          <a:p>
            <a:fld id="{727A38C1-B6CF-41A5-BA8A-8BB99040D86B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1"/>
          </p:nvPr>
        </p:nvSpPr>
        <p:spPr>
          <a:xfrm>
            <a:off x="4427538" y="6381750"/>
            <a:ext cx="504825" cy="287338"/>
          </a:xfrm>
        </p:spPr>
        <p:txBody>
          <a:bodyPr/>
          <a:lstStyle>
            <a:lvl1pPr>
              <a:defRPr/>
            </a:lvl1pPr>
          </a:lstStyle>
          <a:p>
            <a:fld id="{068694F0-13FD-459F-AE16-817A1ECADFE2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8F732C-09E4-4291-AD96-E77EA5298006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Élőláb hely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4E2F36-F764-4244-B755-D0741D7D3791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01BADAD-8E47-4EEB-AE10-FC27B844D46C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A3F78CF-4260-4326-84E2-766BBF797ABF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Szöveg hely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Tartalom hely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5" name="Szöveg hely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Tartalom hely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7" name="Dátum hely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052BBFD-637C-458E-83A9-297F97ED67BC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8" name="Élőláb hely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9" name="Dia számának hely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5BEB62-C651-4D56-89D8-21A586168DF5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8555DBB-ACF1-4537-8CBD-5CEE54B2F34D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4" name="Élőláb hely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CB213B-D018-4E2B-9E50-0ACCBA314A27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átum hely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C88299-0A4D-4C9F-9E0F-AAFC3F0FA731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3" name="Élőláb hely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244040-929A-4B8E-AC23-6A8B3C87F36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Tartalom hely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E156CFC-960F-4D5A-A202-196B03037526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A47700-6B16-448B-9F84-63A98EB99F00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hu-HU" smtClean="0"/>
              <a:t>Mintacím szerkesztése</a:t>
            </a:r>
            <a:endParaRPr lang="hu-HU"/>
          </a:p>
        </p:txBody>
      </p:sp>
      <p:sp>
        <p:nvSpPr>
          <p:cNvPr id="3" name="Kép hely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hu-HU"/>
          </a:p>
        </p:txBody>
      </p:sp>
      <p:sp>
        <p:nvSpPr>
          <p:cNvPr id="4" name="Szöveg hely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CE9CB6-F611-4FC5-B78E-5730945D4E73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0F5A7FF-D2F4-4C4C-9AFC-414D6E1A9B79}" type="slidenum">
              <a:rPr lang="hu-HU"/>
              <a:pPr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79768FA4-64AF-4E39-9853-69A795277DD0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hu-H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9715CBE6-EAD7-4C4C-A3AC-6472C6E8F4AE}" type="slidenum">
              <a:rPr lang="hu-HU"/>
              <a:pPr/>
              <a:t>‹#›</a:t>
            </a:fld>
            <a:endParaRPr lang="hu-H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hf hdr="0" ftr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50000">
              <a:schemeClr val="bg1">
                <a:gamma/>
                <a:tint val="30196"/>
                <a:invGamma/>
              </a:schemeClr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6350" y="6381750"/>
            <a:ext cx="9137650" cy="292100"/>
          </a:xfrm>
          <a:prstGeom prst="rect">
            <a:avLst/>
          </a:prstGeom>
          <a:gradFill rotWithShape="0">
            <a:gsLst>
              <a:gs pos="0">
                <a:srgbClr val="FFFFFF">
                  <a:gamma/>
                  <a:shade val="80000"/>
                  <a:invGamma/>
                </a:srgbClr>
              </a:gs>
              <a:gs pos="50000">
                <a:srgbClr val="FFFFFF"/>
              </a:gs>
              <a:gs pos="100000">
                <a:srgbClr val="FFFFFF">
                  <a:gamma/>
                  <a:shade val="80000"/>
                  <a:invGamma/>
                </a:srgbClr>
              </a:gs>
            </a:gsLst>
            <a:lin ang="2700000" scaled="1"/>
          </a:gradFill>
          <a:ln w="12700">
            <a:solidFill>
              <a:schemeClr val="bg1"/>
            </a:solidFill>
            <a:miter lim="800000"/>
            <a:headEnd/>
            <a:tailEnd/>
          </a:ln>
          <a:effectLst>
            <a:outerShdw dist="53882" dir="18900000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hu-HU"/>
          </a:p>
        </p:txBody>
      </p:sp>
      <p:grpSp>
        <p:nvGrpSpPr>
          <p:cNvPr id="6147" name="Group 3"/>
          <p:cNvGrpSpPr>
            <a:grpSpLocks/>
          </p:cNvGrpSpPr>
          <p:nvPr/>
        </p:nvGrpSpPr>
        <p:grpSpPr bwMode="auto">
          <a:xfrm>
            <a:off x="0" y="6308725"/>
            <a:ext cx="9144000" cy="388938"/>
            <a:chOff x="144" y="3849"/>
            <a:chExt cx="5569" cy="335"/>
          </a:xfrm>
        </p:grpSpPr>
        <p:sp>
          <p:nvSpPr>
            <p:cNvPr id="6148" name="Freeform 4"/>
            <p:cNvSpPr>
              <a:spLocks/>
            </p:cNvSpPr>
            <p:nvPr/>
          </p:nvSpPr>
          <p:spPr bwMode="auto">
            <a:xfrm>
              <a:off x="144" y="3849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49" name="Freeform 5"/>
            <p:cNvSpPr>
              <a:spLocks/>
            </p:cNvSpPr>
            <p:nvPr/>
          </p:nvSpPr>
          <p:spPr bwMode="auto">
            <a:xfrm>
              <a:off x="144" y="3963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0" name="Freeform 6"/>
            <p:cNvSpPr>
              <a:spLocks/>
            </p:cNvSpPr>
            <p:nvPr/>
          </p:nvSpPr>
          <p:spPr bwMode="auto">
            <a:xfrm>
              <a:off x="144" y="4077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E8E8E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1" name="Freeform 7"/>
            <p:cNvSpPr>
              <a:spLocks/>
            </p:cNvSpPr>
            <p:nvPr/>
          </p:nvSpPr>
          <p:spPr bwMode="auto">
            <a:xfrm>
              <a:off x="144" y="3856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6767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2" name="Freeform 8"/>
            <p:cNvSpPr>
              <a:spLocks/>
            </p:cNvSpPr>
            <p:nvPr/>
          </p:nvSpPr>
          <p:spPr bwMode="auto">
            <a:xfrm>
              <a:off x="144" y="3970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4747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53" name="Freeform 9"/>
            <p:cNvSpPr>
              <a:spLocks/>
            </p:cNvSpPr>
            <p:nvPr/>
          </p:nvSpPr>
          <p:spPr bwMode="auto">
            <a:xfrm>
              <a:off x="144" y="4084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6154" name="Group 10"/>
          <p:cNvGrpSpPr>
            <a:grpSpLocks/>
          </p:cNvGrpSpPr>
          <p:nvPr/>
        </p:nvGrpSpPr>
        <p:grpSpPr bwMode="auto">
          <a:xfrm>
            <a:off x="0" y="6200775"/>
            <a:ext cx="1441450" cy="657225"/>
            <a:chOff x="5122" y="3745"/>
            <a:chExt cx="443" cy="525"/>
          </a:xfrm>
        </p:grpSpPr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5148" y="3745"/>
              <a:ext cx="392" cy="517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8000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ADADA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156" name="Rectangle 12"/>
            <p:cNvSpPr>
              <a:spLocks noChangeArrowheads="1"/>
            </p:cNvSpPr>
            <p:nvPr/>
          </p:nvSpPr>
          <p:spPr bwMode="auto">
            <a:xfrm>
              <a:off x="5122" y="3784"/>
              <a:ext cx="443" cy="48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hu-HU" sz="1000" b="1">
                  <a:solidFill>
                    <a:srgbClr val="000000"/>
                  </a:solidFill>
                  <a:latin typeface="Book Antiqua" pitchFamily="18" charset="0"/>
                </a:rPr>
                <a:t>Honfy József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Book Antiqua" pitchFamily="18" charset="0"/>
                </a:rPr>
                <a:t>egyetemi adjunktus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Book Antiqua" pitchFamily="18" charset="0"/>
                </a:rPr>
                <a:t>SZÉCHENYI I. EGYETEM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Book Antiqua" pitchFamily="18" charset="0"/>
                </a:rPr>
                <a:t>Távközlési Tanszék</a:t>
              </a:r>
            </a:p>
          </p:txBody>
        </p:sp>
      </p:grpSp>
      <p:sp>
        <p:nvSpPr>
          <p:cNvPr id="6157" name="Rectangle 13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188913"/>
            <a:ext cx="7772400" cy="536575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Mintacím szerkesztése</a:t>
            </a:r>
          </a:p>
        </p:txBody>
      </p:sp>
      <p:sp>
        <p:nvSpPr>
          <p:cNvPr id="6158" name="Rectangle 14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981075"/>
            <a:ext cx="8569325" cy="51117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</a:p>
        </p:txBody>
      </p:sp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4479925" y="3108325"/>
            <a:ext cx="523875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4724400" y="3200400"/>
            <a:ext cx="1143000" cy="4572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hu-HU"/>
          </a:p>
        </p:txBody>
      </p:sp>
      <p:sp>
        <p:nvSpPr>
          <p:cNvPr id="6161" name="Rectangle 1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812088" y="6381750"/>
            <a:ext cx="1331912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latin typeface="Arial Narrow" pitchFamily="34" charset="0"/>
              </a:defRPr>
            </a:lvl1pPr>
          </a:lstStyle>
          <a:p>
            <a:fld id="{BECE7B65-4625-49F9-B095-266EAE2B11E5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162" name="Rectangle 1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27538" y="6381750"/>
            <a:ext cx="504825" cy="287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latin typeface="Arial Narrow" pitchFamily="34" charset="0"/>
              </a:defRPr>
            </a:lvl1pPr>
          </a:lstStyle>
          <a:p>
            <a:fld id="{608BBACE-51A6-4CBC-A9A4-85DE7A5CC73C}" type="slidenum">
              <a:rPr lang="hu-HU"/>
              <a:pPr/>
              <a:t>‹#›</a:t>
            </a:fld>
            <a:endParaRPr lang="hu-HU"/>
          </a:p>
        </p:txBody>
      </p:sp>
      <p:grpSp>
        <p:nvGrpSpPr>
          <p:cNvPr id="6163" name="Group 19"/>
          <p:cNvGrpSpPr>
            <a:grpSpLocks/>
          </p:cNvGrpSpPr>
          <p:nvPr/>
        </p:nvGrpSpPr>
        <p:grpSpPr bwMode="auto">
          <a:xfrm>
            <a:off x="0" y="6469063"/>
            <a:ext cx="9144000" cy="388937"/>
            <a:chOff x="144" y="3849"/>
            <a:chExt cx="5569" cy="335"/>
          </a:xfrm>
        </p:grpSpPr>
        <p:sp>
          <p:nvSpPr>
            <p:cNvPr id="6164" name="Freeform 20"/>
            <p:cNvSpPr>
              <a:spLocks/>
            </p:cNvSpPr>
            <p:nvPr/>
          </p:nvSpPr>
          <p:spPr bwMode="auto">
            <a:xfrm>
              <a:off x="144" y="3849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5" name="Freeform 21"/>
            <p:cNvSpPr>
              <a:spLocks/>
            </p:cNvSpPr>
            <p:nvPr/>
          </p:nvSpPr>
          <p:spPr bwMode="auto">
            <a:xfrm>
              <a:off x="144" y="3963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6" name="Freeform 22"/>
            <p:cNvSpPr>
              <a:spLocks/>
            </p:cNvSpPr>
            <p:nvPr/>
          </p:nvSpPr>
          <p:spPr bwMode="auto">
            <a:xfrm>
              <a:off x="144" y="4077"/>
              <a:ext cx="5569" cy="100"/>
            </a:xfrm>
            <a:custGeom>
              <a:avLst/>
              <a:gdLst/>
              <a:ahLst/>
              <a:cxnLst>
                <a:cxn ang="0">
                  <a:pos x="0" y="99"/>
                </a:cxn>
                <a:cxn ang="0">
                  <a:pos x="0" y="0"/>
                </a:cxn>
                <a:cxn ang="0">
                  <a:pos x="5568" y="0"/>
                </a:cxn>
              </a:cxnLst>
              <a:rect l="0" t="0" r="r" b="b"/>
              <a:pathLst>
                <a:path w="5569" h="100">
                  <a:moveTo>
                    <a:pt x="0" y="99"/>
                  </a:moveTo>
                  <a:lnTo>
                    <a:pt x="0" y="0"/>
                  </a:lnTo>
                  <a:lnTo>
                    <a:pt x="5568" y="0"/>
                  </a:lnTo>
                </a:path>
              </a:pathLst>
            </a:custGeom>
            <a:noFill/>
            <a:ln w="12700" cap="rnd" cmpd="sng">
              <a:solidFill>
                <a:srgbClr val="E8E8E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7" name="Freeform 23"/>
            <p:cNvSpPr>
              <a:spLocks/>
            </p:cNvSpPr>
            <p:nvPr/>
          </p:nvSpPr>
          <p:spPr bwMode="auto">
            <a:xfrm>
              <a:off x="144" y="3856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67676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8" name="Freeform 24"/>
            <p:cNvSpPr>
              <a:spLocks/>
            </p:cNvSpPr>
            <p:nvPr/>
          </p:nvSpPr>
          <p:spPr bwMode="auto">
            <a:xfrm>
              <a:off x="144" y="3970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474747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  <p:sp>
          <p:nvSpPr>
            <p:cNvPr id="6169" name="Freeform 25"/>
            <p:cNvSpPr>
              <a:spLocks/>
            </p:cNvSpPr>
            <p:nvPr/>
          </p:nvSpPr>
          <p:spPr bwMode="auto">
            <a:xfrm>
              <a:off x="144" y="4084"/>
              <a:ext cx="5569" cy="100"/>
            </a:xfrm>
            <a:custGeom>
              <a:avLst/>
              <a:gdLst/>
              <a:ahLst/>
              <a:cxnLst>
                <a:cxn ang="0">
                  <a:pos x="5568" y="0"/>
                </a:cxn>
                <a:cxn ang="0">
                  <a:pos x="5568" y="99"/>
                </a:cxn>
                <a:cxn ang="0">
                  <a:pos x="0" y="99"/>
                </a:cxn>
              </a:cxnLst>
              <a:rect l="0" t="0" r="r" b="b"/>
              <a:pathLst>
                <a:path w="5569" h="100">
                  <a:moveTo>
                    <a:pt x="5568" y="0"/>
                  </a:moveTo>
                  <a:lnTo>
                    <a:pt x="5568" y="99"/>
                  </a:lnTo>
                  <a:lnTo>
                    <a:pt x="0" y="99"/>
                  </a:lnTo>
                </a:path>
              </a:pathLst>
            </a:custGeom>
            <a:noFill/>
            <a:ln w="12700" cap="rnd" cmpd="sng">
              <a:solidFill>
                <a:srgbClr val="33333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hu-HU"/>
            </a:p>
          </p:txBody>
        </p:sp>
      </p:grpSp>
      <p:grpSp>
        <p:nvGrpSpPr>
          <p:cNvPr id="6170" name="Group 26"/>
          <p:cNvGrpSpPr>
            <a:grpSpLocks/>
          </p:cNvGrpSpPr>
          <p:nvPr/>
        </p:nvGrpSpPr>
        <p:grpSpPr bwMode="auto">
          <a:xfrm>
            <a:off x="0" y="6200775"/>
            <a:ext cx="1441450" cy="647700"/>
            <a:chOff x="5122" y="3745"/>
            <a:chExt cx="443" cy="517"/>
          </a:xfrm>
        </p:grpSpPr>
        <p:sp>
          <p:nvSpPr>
            <p:cNvPr id="6171" name="Rectangle 27"/>
            <p:cNvSpPr>
              <a:spLocks noChangeArrowheads="1"/>
            </p:cNvSpPr>
            <p:nvPr/>
          </p:nvSpPr>
          <p:spPr bwMode="auto">
            <a:xfrm>
              <a:off x="5148" y="3745"/>
              <a:ext cx="392" cy="517"/>
            </a:xfrm>
            <a:prstGeom prst="rect">
              <a:avLst/>
            </a:prstGeom>
            <a:gradFill rotWithShape="0">
              <a:gsLst>
                <a:gs pos="0">
                  <a:srgbClr val="FFFFFF">
                    <a:gamma/>
                    <a:shade val="80000"/>
                    <a:invGamma/>
                  </a:srgbClr>
                </a:gs>
                <a:gs pos="50000">
                  <a:srgbClr val="FFFFFF"/>
                </a:gs>
                <a:gs pos="100000">
                  <a:srgbClr val="FFFFFF">
                    <a:gamma/>
                    <a:shade val="80000"/>
                    <a:invGamma/>
                  </a:srgbClr>
                </a:gs>
              </a:gsLst>
              <a:lin ang="5400000" scaled="1"/>
            </a:gradFill>
            <a:ln w="12700">
              <a:solidFill>
                <a:srgbClr val="DADADA"/>
              </a:solidFill>
              <a:miter lim="800000"/>
              <a:headEnd/>
              <a:tailEnd/>
            </a:ln>
            <a:effectLst>
              <a:outerShdw dist="35921" dir="18900000" algn="ctr" rotWithShape="0">
                <a:srgbClr val="000000">
                  <a:alpha val="50000"/>
                </a:srgbClr>
              </a:outerShdw>
            </a:effectLst>
          </p:spPr>
          <p:txBody>
            <a:bodyPr wrap="none" anchor="ctr"/>
            <a:lstStyle/>
            <a:p>
              <a:endParaRPr lang="hu-HU"/>
            </a:p>
          </p:txBody>
        </p:sp>
        <p:sp>
          <p:nvSpPr>
            <p:cNvPr id="6172" name="Rectangle 28"/>
            <p:cNvSpPr>
              <a:spLocks noChangeArrowheads="1"/>
            </p:cNvSpPr>
            <p:nvPr/>
          </p:nvSpPr>
          <p:spPr bwMode="auto">
            <a:xfrm>
              <a:off x="5122" y="3784"/>
              <a:ext cx="443" cy="462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lIns="90488" tIns="44450" rIns="90488" bIns="44450">
              <a:spAutoFit/>
            </a:bodyPr>
            <a:lstStyle/>
            <a:p>
              <a:pPr algn="ctr" eaLnBrk="0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Vári Péter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Külső oktató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SZÉCHENYI I. EGYETEM</a:t>
              </a:r>
            </a:p>
            <a:p>
              <a:pPr algn="ctr" eaLnBrk="0" latinLnBrk="1" hangingPunct="0"/>
              <a:r>
                <a:rPr lang="hu-HU" sz="800" b="1">
                  <a:solidFill>
                    <a:srgbClr val="000000"/>
                  </a:solidFill>
                  <a:latin typeface="Arial Narrow" pitchFamily="34" charset="0"/>
                </a:rPr>
                <a:t>Távközlési Tanszék</a:t>
              </a: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2800" b="1">
          <a:solidFill>
            <a:srgbClr val="EF5A0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75000"/>
        <a:buFont typeface="Monotype Sorts" pitchFamily="2" charset="2"/>
        <a:buChar char="l"/>
        <a:defRPr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Ø"/>
        <a:defRPr sz="16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0000"/>
        <a:buFont typeface="Wingdings" pitchFamily="2" charset="2"/>
        <a:buChar char="v"/>
        <a:defRPr sz="16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40000"/>
        <a:buFont typeface="Wingdings" pitchFamily="2" charset="2"/>
        <a:buChar char="q"/>
        <a:defRPr sz="14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Font typeface="Wingdings" pitchFamily="2" charset="2"/>
        <a:buChar char="§"/>
        <a:defRPr sz="1400">
          <a:solidFill>
            <a:schemeClr val="tx1"/>
          </a:solidFill>
          <a:latin typeface="+mn-lt"/>
        </a:defRPr>
      </a:lvl9pPr>
    </p:bodyStyle>
    <p:otherStyle>
      <a:defPPr>
        <a:defRPr lang="hu-H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852738"/>
            <a:ext cx="7772400" cy="747712"/>
          </a:xfrm>
          <a:effectLst>
            <a:outerShdw dist="71842" dir="18900000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r>
              <a:rPr lang="hu-HU" sz="2400"/>
              <a:t>A TÁVKÖZLÉS ÁLTALÁNOS RENDSZERTECHNIKÁJA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effectLst>
            <a:outerShdw dist="81320" dir="18519588" algn="ctr" rotWithShape="0">
              <a:schemeClr val="bg2">
                <a:alpha val="50000"/>
              </a:schemeClr>
            </a:outerShdw>
          </a:effectLst>
        </p:spPr>
        <p:txBody>
          <a:bodyPr/>
          <a:lstStyle/>
          <a:p>
            <a:pPr>
              <a:lnSpc>
                <a:spcPct val="90000"/>
              </a:lnSpc>
            </a:pPr>
            <a:r>
              <a:rPr lang="hu-HU" sz="2400"/>
              <a:t>Rádiótávközlés</a:t>
            </a:r>
          </a:p>
          <a:p>
            <a:pPr>
              <a:lnSpc>
                <a:spcPct val="90000"/>
              </a:lnSpc>
            </a:pPr>
            <a:endParaRPr lang="hu-HU" sz="2000"/>
          </a:p>
          <a:p>
            <a:pPr>
              <a:lnSpc>
                <a:spcPct val="90000"/>
              </a:lnSpc>
            </a:pPr>
            <a:endParaRPr lang="hu-HU" sz="2000"/>
          </a:p>
          <a:p>
            <a:pPr>
              <a:lnSpc>
                <a:spcPct val="90000"/>
              </a:lnSpc>
            </a:pPr>
            <a:endParaRPr lang="hu-HU" sz="2000"/>
          </a:p>
          <a:p>
            <a:pPr>
              <a:lnSpc>
                <a:spcPct val="90000"/>
              </a:lnSpc>
            </a:pPr>
            <a:r>
              <a:rPr lang="hu-HU" sz="1400"/>
              <a:t>2010, Győr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B3F8D-0D71-4197-AC6A-98B4522369FC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E4D01A3-840A-4336-B4AD-9F50979E6F09}" type="slidenum">
              <a:rPr lang="hu-HU"/>
              <a:pPr/>
              <a:t>2</a:t>
            </a:fld>
            <a:endParaRPr lang="hu-HU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576263"/>
          </a:xfrm>
        </p:spPr>
        <p:txBody>
          <a:bodyPr/>
          <a:lstStyle/>
          <a:p>
            <a:r>
              <a:rPr lang="hu-HU"/>
              <a:t>Távközlés célja és architektúrája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hu-HU" sz="2000"/>
              <a:t>Cél: </a:t>
            </a:r>
            <a:r>
              <a:rPr lang="hu-HU" sz="2000" b="0"/>
              <a:t>különböző helyek között információátvitel</a:t>
            </a:r>
          </a:p>
          <a:p>
            <a:pPr>
              <a:buFont typeface="Monotype Sorts" pitchFamily="2" charset="2"/>
              <a:buNone/>
            </a:pPr>
            <a:endParaRPr lang="hu-HU" sz="2000" b="0"/>
          </a:p>
          <a:p>
            <a:r>
              <a:rPr lang="hu-HU" sz="2000" b="0"/>
              <a:t>Információ formája alapján: beszéd, kép, adat, szöveg, vezérlő jelek (mára nehezen különböztethető meg)</a:t>
            </a:r>
          </a:p>
          <a:p>
            <a:r>
              <a:rPr lang="hu-HU" sz="2000" b="0"/>
              <a:t>Végpontok számossága szerint:</a:t>
            </a:r>
          </a:p>
          <a:p>
            <a:pPr lvl="1"/>
            <a:r>
              <a:rPr lang="hu-HU" sz="2000" b="0"/>
              <a:t>Pont-pont közötti. (A pontok lehetnek fixek vagy mobilok, melyek egymással is kapcsolatba léphetnek.)</a:t>
            </a:r>
          </a:p>
          <a:p>
            <a:pPr lvl="1"/>
            <a:r>
              <a:rPr lang="hu-HU" sz="2000" b="0"/>
              <a:t>Egy pont-több pont (pl. műsorszórás)</a:t>
            </a:r>
          </a:p>
          <a:p>
            <a:pPr lvl="1"/>
            <a:r>
              <a:rPr lang="hu-HU" sz="2000" b="0"/>
              <a:t>Több pont-egy pont (adatgyűjtés)</a:t>
            </a:r>
          </a:p>
          <a:p>
            <a:pPr lvl="1"/>
            <a:r>
              <a:rPr lang="hu-HU" sz="2000" b="0"/>
              <a:t>Több pont-több pont </a:t>
            </a:r>
          </a:p>
          <a:p>
            <a:r>
              <a:rPr lang="hu-HU" sz="2000" b="0"/>
              <a:t>Átvitel szempontjából:</a:t>
            </a:r>
          </a:p>
          <a:p>
            <a:pPr lvl="1"/>
            <a:r>
              <a:rPr lang="hu-HU" sz="2000" b="0"/>
              <a:t>Időosztásos</a:t>
            </a:r>
          </a:p>
          <a:p>
            <a:pPr lvl="1"/>
            <a:r>
              <a:rPr lang="hu-HU" sz="2000" b="0"/>
              <a:t>Frekvenciaosztásos</a:t>
            </a:r>
          </a:p>
          <a:p>
            <a:pPr lvl="1"/>
            <a:r>
              <a:rPr lang="hu-HU" sz="2000" b="0"/>
              <a:t>Kódosztásos</a:t>
            </a:r>
          </a:p>
          <a:p>
            <a:endParaRPr lang="hu-HU"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2F73F-ACDB-45A1-B4B1-D0F60866DA23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A448C06-3FC1-4819-8BFD-A07EEBD747A6}" type="slidenum">
              <a:rPr lang="hu-HU"/>
              <a:pPr/>
              <a:t>3</a:t>
            </a:fld>
            <a:endParaRPr lang="hu-HU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Jelelmélet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81075"/>
            <a:ext cx="8424863" cy="5111750"/>
          </a:xfrm>
        </p:spPr>
        <p:txBody>
          <a:bodyPr/>
          <a:lstStyle/>
          <a:p>
            <a:r>
              <a:rPr lang="hu-HU" sz="1600" b="0"/>
              <a:t>Az információra a továbbiakban úgy tekintünk, mint egy analóg, vagy digitális adatstruktúrára (pl. analóg beszédjel, vagy digitalizált képjel). A hírközlő rendszerekben ezen adatstruktúrákat egymásba átalakítják a következő elvek szerint:</a:t>
            </a:r>
          </a:p>
          <a:p>
            <a:pPr>
              <a:buFont typeface="Monotype Sorts" pitchFamily="2" charset="2"/>
              <a:buAutoNum type="arabicPeriod"/>
            </a:pPr>
            <a:r>
              <a:rPr lang="hu-HU" sz="1600" b="0"/>
              <a:t> meg kell találni a jelek azon formáját, amelyek inkább alkalmasak az előírt minőségű szolgáltatás megvalósítására;</a:t>
            </a:r>
          </a:p>
          <a:p>
            <a:pPr>
              <a:buFont typeface="Monotype Sorts" pitchFamily="2" charset="2"/>
              <a:buAutoNum type="arabicPeriod"/>
            </a:pPr>
            <a:r>
              <a:rPr lang="hu-HU" sz="1600" b="0"/>
              <a:t> ki kell dolgozni azokat a transzformációs algoritmusokat, amelyekkel a jeleket hatékonyan (nagy megbízhatósággal és gazdaságosan) lehet egyik reprezentációból a másikba átalakítani.</a:t>
            </a:r>
          </a:p>
          <a:p>
            <a:pPr>
              <a:buFont typeface="Monotype Sorts" pitchFamily="2" charset="2"/>
              <a:buNone/>
            </a:pPr>
            <a:endParaRPr lang="hu-HU" sz="1600" b="0"/>
          </a:p>
          <a:p>
            <a:endParaRPr lang="hu-HU" sz="1600"/>
          </a:p>
        </p:txBody>
      </p:sp>
      <p:pic>
        <p:nvPicPr>
          <p:cNvPr id="10255" name="Picture 1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3098800"/>
            <a:ext cx="7704138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890D9-200C-45D8-999D-FD6FE66EF3FE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2B30A5E-D889-4ED0-AD71-4CD1554BBC47}" type="slidenum">
              <a:rPr lang="hu-HU"/>
              <a:pPr/>
              <a:t>4</a:t>
            </a:fld>
            <a:endParaRPr lang="hu-HU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Jel típusok</a:t>
            </a:r>
            <a:endParaRPr lang="hu-HU" sz="2400"/>
          </a:p>
        </p:txBody>
      </p:sp>
      <p:pic>
        <p:nvPicPr>
          <p:cNvPr id="12297" name="Picture 9"/>
          <p:cNvPicPr>
            <a:picLocks noChangeAspect="1" noChangeArrowheads="1"/>
          </p:cNvPicPr>
          <p:nvPr>
            <p:ph sz="quarter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406525"/>
            <a:ext cx="8748713" cy="45418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CAB899-236E-4C90-9ACE-56136CAB1ED5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5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6B651B9-93D7-4B58-9271-1E64CF6F5006}" type="slidenum">
              <a:rPr lang="hu-HU"/>
              <a:pPr/>
              <a:t>5</a:t>
            </a:fld>
            <a:endParaRPr lang="hu-HU"/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Jelfeldolgozás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23850" y="908050"/>
            <a:ext cx="8496300" cy="5111750"/>
          </a:xfrm>
        </p:spPr>
        <p:txBody>
          <a:bodyPr/>
          <a:lstStyle/>
          <a:p>
            <a:pPr>
              <a:buFont typeface="Monotype Sorts" pitchFamily="2" charset="2"/>
              <a:buNone/>
            </a:pPr>
            <a:r>
              <a:rPr lang="hu-HU" sz="2200" b="0"/>
              <a:t>A modern kommunikációs rendszerekben az információt bináris sorozatokban (gyakran csomagokba szabdalva) továbbítjuk, az ilyen rendszerek vizsgálatánál a következő kérdések merülnek fel:</a:t>
            </a:r>
          </a:p>
          <a:p>
            <a:r>
              <a:rPr lang="hu-HU" sz="2200" b="0"/>
              <a:t>Hogyan lehet az eredendően analóg információt (pl. kép, zene, beszéd) digitálissá alakítani ?</a:t>
            </a:r>
          </a:p>
          <a:p>
            <a:r>
              <a:rPr lang="hu-HU" sz="2200" b="0"/>
              <a:t>Mekkora információveszteség lép fel egy ilyen átalakítás során ?</a:t>
            </a:r>
          </a:p>
          <a:p>
            <a:r>
              <a:rPr lang="hu-HU" sz="2200" b="0"/>
              <a:t>Milyen tartományban érdemes a jeleket leírni egy kommunikációs rendszerben, azaz milyen matematikai leírás "illeszkedik" az átvitel fizikai természetéhez (pl. az idő-, vagy frekvencia-tartománybeli leírás .stb.) ?</a:t>
            </a:r>
          </a:p>
          <a:p>
            <a:r>
              <a:rPr lang="hu-HU" sz="2200" b="0"/>
              <a:t>Mi a jelek optimális (legrövidebb) reprezentációja (pl. hogyan lehet multimédiás adatfolyamokat keskenysávú csatornákhoz illeszteni, a legtömörebb reprezentáció kiválasztásával) ?</a:t>
            </a:r>
          </a:p>
          <a:p>
            <a:endParaRPr lang="hu-HU" sz="2000" b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3921E-70D8-4512-804D-F16169A15BDB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6" name="Dia számának helye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BAB9213-11B3-4423-98EE-2070205DE43E}" type="slidenum">
              <a:rPr lang="hu-HU"/>
              <a:pPr/>
              <a:t>6</a:t>
            </a:fld>
            <a:endParaRPr lang="hu-HU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hu-HU"/>
              <a:t>Jelfeldolgozás </a:t>
            </a:r>
          </a:p>
        </p:txBody>
      </p:sp>
      <p:pic>
        <p:nvPicPr>
          <p:cNvPr id="16388" name="Picture 4"/>
          <p:cNvPicPr>
            <a:picLocks noChangeAspect="1" noChangeArrowheads="1"/>
          </p:cNvPicPr>
          <p:nvPr>
            <p:ph type="body"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981075"/>
            <a:ext cx="9109075" cy="2006600"/>
          </a:xfrm>
        </p:spPr>
      </p:pic>
      <p:pic>
        <p:nvPicPr>
          <p:cNvPr id="16393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4538"/>
            <a:ext cx="9109075" cy="2535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EE847E-0ABC-4E78-9B97-1EA88AA34928}" type="datetime1">
              <a:rPr lang="hu-HU"/>
              <a:pPr/>
              <a:t>2011.10.06.</a:t>
            </a:fld>
            <a:endParaRPr lang="hu-HU"/>
          </a:p>
        </p:txBody>
      </p:sp>
      <p:sp>
        <p:nvSpPr>
          <p:cNvPr id="4" name="Dia számának hely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9766E169-10AA-49AA-83D3-B7EB8862E8C5}" type="slidenum">
              <a:rPr lang="hu-HU"/>
              <a:pPr/>
              <a:t>7</a:t>
            </a:fld>
            <a:endParaRPr lang="hu-HU"/>
          </a:p>
        </p:txBody>
      </p:sp>
      <p:pic>
        <p:nvPicPr>
          <p:cNvPr id="6758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476250"/>
            <a:ext cx="7993063" cy="564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Egyéni tervezés">
  <a:themeElements>
    <a:clrScheme name="Egyéni tervezés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gyéni tervezé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gyéni tervezés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yéni tervezés 13">
        <a:dk1>
          <a:srgbClr val="000000"/>
        </a:dk1>
        <a:lt1>
          <a:srgbClr val="CCECFF"/>
        </a:lt1>
        <a:dk2>
          <a:srgbClr val="FF66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E2F4FF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14">
        <a:dk1>
          <a:srgbClr val="000000"/>
        </a:dk1>
        <a:lt1>
          <a:srgbClr val="C9B9A3"/>
        </a:lt1>
        <a:dk2>
          <a:srgbClr val="FF66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E1D9CE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15">
        <a:dk1>
          <a:srgbClr val="000000"/>
        </a:dk1>
        <a:lt1>
          <a:srgbClr val="8489CA"/>
        </a:lt1>
        <a:dk2>
          <a:srgbClr val="FF66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C2C4E1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yéni tervezés 16">
        <a:dk1>
          <a:srgbClr val="000000"/>
        </a:dk1>
        <a:lt1>
          <a:srgbClr val="8489CA"/>
        </a:lt1>
        <a:dk2>
          <a:srgbClr val="CC3300"/>
        </a:dk2>
        <a:lt2>
          <a:srgbClr val="8C90BE"/>
        </a:lt2>
        <a:accent1>
          <a:srgbClr val="99CCFF"/>
        </a:accent1>
        <a:accent2>
          <a:srgbClr val="FFCC00"/>
        </a:accent2>
        <a:accent3>
          <a:srgbClr val="C2C4E1"/>
        </a:accent3>
        <a:accent4>
          <a:srgbClr val="000000"/>
        </a:accent4>
        <a:accent5>
          <a:srgbClr val="CAE2FF"/>
        </a:accent5>
        <a:accent6>
          <a:srgbClr val="E7B900"/>
        </a:accent6>
        <a:hlink>
          <a:srgbClr val="3333CC"/>
        </a:hlink>
        <a:folHlink>
          <a:srgbClr val="F86E7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SAJAT">
  <a:themeElements>
    <a:clrScheme name="">
      <a:dk1>
        <a:srgbClr val="000000"/>
      </a:dk1>
      <a:lt1>
        <a:srgbClr val="8489CA"/>
      </a:lt1>
      <a:dk2>
        <a:srgbClr val="EC0000"/>
      </a:dk2>
      <a:lt2>
        <a:srgbClr val="8C90BE"/>
      </a:lt2>
      <a:accent1>
        <a:srgbClr val="99CCFF"/>
      </a:accent1>
      <a:accent2>
        <a:srgbClr val="FFCC00"/>
      </a:accent2>
      <a:accent3>
        <a:srgbClr val="C2C4E1"/>
      </a:accent3>
      <a:accent4>
        <a:srgbClr val="000000"/>
      </a:accent4>
      <a:accent5>
        <a:srgbClr val="CAE2FF"/>
      </a:accent5>
      <a:accent6>
        <a:srgbClr val="E7B900"/>
      </a:accent6>
      <a:hlink>
        <a:srgbClr val="3333CC"/>
      </a:hlink>
      <a:folHlink>
        <a:srgbClr val="F86E7B"/>
      </a:folHlink>
    </a:clrScheme>
    <a:fontScheme name="SAJA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AJA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AJAT 13">
        <a:dk1>
          <a:srgbClr val="0C0593"/>
        </a:dk1>
        <a:lt1>
          <a:srgbClr val="AAC2F2"/>
        </a:lt1>
        <a:dk2>
          <a:srgbClr val="FF3300"/>
        </a:dk2>
        <a:lt2>
          <a:srgbClr val="969696"/>
        </a:lt2>
        <a:accent1>
          <a:srgbClr val="FFFFCC"/>
        </a:accent1>
        <a:accent2>
          <a:srgbClr val="8DC6FF"/>
        </a:accent2>
        <a:accent3>
          <a:srgbClr val="D2DDF7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14">
        <a:dk1>
          <a:srgbClr val="0C0593"/>
        </a:dk1>
        <a:lt1>
          <a:srgbClr val="AAC2F2"/>
        </a:lt1>
        <a:dk2>
          <a:srgbClr val="FF3300"/>
        </a:dk2>
        <a:lt2>
          <a:srgbClr val="B48678"/>
        </a:lt2>
        <a:accent1>
          <a:srgbClr val="FFFFCC"/>
        </a:accent1>
        <a:accent2>
          <a:srgbClr val="8DC6FF"/>
        </a:accent2>
        <a:accent3>
          <a:srgbClr val="D2DDF7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15">
        <a:dk1>
          <a:srgbClr val="0C0593"/>
        </a:dk1>
        <a:lt1>
          <a:srgbClr val="4157F9"/>
        </a:lt1>
        <a:dk2>
          <a:srgbClr val="FF3300"/>
        </a:dk2>
        <a:lt2>
          <a:srgbClr val="B48678"/>
        </a:lt2>
        <a:accent1>
          <a:srgbClr val="FFFFCC"/>
        </a:accent1>
        <a:accent2>
          <a:srgbClr val="8DC6FF"/>
        </a:accent2>
        <a:accent3>
          <a:srgbClr val="B0B4FB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AJAT 16">
        <a:dk1>
          <a:srgbClr val="0C0593"/>
        </a:dk1>
        <a:lt1>
          <a:srgbClr val="BFC6FD"/>
        </a:lt1>
        <a:dk2>
          <a:srgbClr val="FF3300"/>
        </a:dk2>
        <a:lt2>
          <a:srgbClr val="B48678"/>
        </a:lt2>
        <a:accent1>
          <a:srgbClr val="FFFFCC"/>
        </a:accent1>
        <a:accent2>
          <a:srgbClr val="8DC6FF"/>
        </a:accent2>
        <a:accent3>
          <a:srgbClr val="DCDFFE"/>
        </a:accent3>
        <a:accent4>
          <a:srgbClr val="09037D"/>
        </a:accent4>
        <a:accent5>
          <a:srgbClr val="FFFFE2"/>
        </a:accent5>
        <a:accent6>
          <a:srgbClr val="7FB3E7"/>
        </a:accent6>
        <a:hlink>
          <a:srgbClr val="0066CC"/>
        </a:hlink>
        <a:folHlink>
          <a:srgbClr val="00E4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-té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497</TotalTime>
  <Words>290</Words>
  <Application>Microsoft Office PowerPoint</Application>
  <PresentationFormat>Diavetítés a képernyőre (4:3 oldalarány)</PresentationFormat>
  <Paragraphs>43</Paragraphs>
  <Slides>7</Slides>
  <Notes>0</Notes>
  <HiddenSlides>0</HiddenSlides>
  <MMClips>0</MMClips>
  <ScaleCrop>false</ScaleCrop>
  <HeadingPairs>
    <vt:vector size="6" baseType="variant">
      <vt:variant>
        <vt:lpstr>Használt betűtípusok</vt:lpstr>
      </vt:variant>
      <vt:variant>
        <vt:i4>5</vt:i4>
      </vt:variant>
      <vt:variant>
        <vt:lpstr>Téma</vt:lpstr>
      </vt:variant>
      <vt:variant>
        <vt:i4>2</vt:i4>
      </vt:variant>
      <vt:variant>
        <vt:lpstr>Diacímek</vt:lpstr>
      </vt:variant>
      <vt:variant>
        <vt:i4>7</vt:i4>
      </vt:variant>
    </vt:vector>
  </HeadingPairs>
  <TitlesOfParts>
    <vt:vector size="14" baseType="lpstr">
      <vt:lpstr>Arial</vt:lpstr>
      <vt:lpstr>Monotype Sorts</vt:lpstr>
      <vt:lpstr>Wingdings</vt:lpstr>
      <vt:lpstr>Book Antiqua</vt:lpstr>
      <vt:lpstr>Arial Narrow</vt:lpstr>
      <vt:lpstr>Egyéni tervezés</vt:lpstr>
      <vt:lpstr>SAJAT</vt:lpstr>
      <vt:lpstr>A TÁVKÖZLÉS ÁLTALÁNOS RENDSZERTECHNIKÁJA</vt:lpstr>
      <vt:lpstr>Távközlés célja és architektúrája</vt:lpstr>
      <vt:lpstr>Jelelmélet</vt:lpstr>
      <vt:lpstr>Jel típusok</vt:lpstr>
      <vt:lpstr>Jelfeldolgozás</vt:lpstr>
      <vt:lpstr>Jelfeldolgozás </vt:lpstr>
      <vt:lpstr>7. dia</vt:lpstr>
    </vt:vector>
  </TitlesOfParts>
  <Company>Széchenyi István Egyetem, Győr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dia</dc:title>
  <dc:creator>Honfy József, egyetemi adjunktus</dc:creator>
  <cp:lastModifiedBy>Vári Péter</cp:lastModifiedBy>
  <cp:revision>15</cp:revision>
  <dcterms:created xsi:type="dcterms:W3CDTF">2005-11-19T19:07:52Z</dcterms:created>
  <dcterms:modified xsi:type="dcterms:W3CDTF">2011-10-06T14:37:47Z</dcterms:modified>
</cp:coreProperties>
</file>